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5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79B3A-9DB1-4237-B3EE-BB2008E1B114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FDFE3-6358-43E3-9555-6158C1A66F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79B3A-9DB1-4237-B3EE-BB2008E1B114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FDFE3-6358-43E3-9555-6158C1A66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79B3A-9DB1-4237-B3EE-BB2008E1B114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FDFE3-6358-43E3-9555-6158C1A66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79B3A-9DB1-4237-B3EE-BB2008E1B114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FDFE3-6358-43E3-9555-6158C1A66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79B3A-9DB1-4237-B3EE-BB2008E1B114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27FDFE3-6358-43E3-9555-6158C1A66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79B3A-9DB1-4237-B3EE-BB2008E1B114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FDFE3-6358-43E3-9555-6158C1A66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79B3A-9DB1-4237-B3EE-BB2008E1B114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FDFE3-6358-43E3-9555-6158C1A66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79B3A-9DB1-4237-B3EE-BB2008E1B114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FDFE3-6358-43E3-9555-6158C1A66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79B3A-9DB1-4237-B3EE-BB2008E1B114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FDFE3-6358-43E3-9555-6158C1A66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79B3A-9DB1-4237-B3EE-BB2008E1B114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FDFE3-6358-43E3-9555-6158C1A66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79B3A-9DB1-4237-B3EE-BB2008E1B114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FDFE3-6358-43E3-9555-6158C1A66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0879B3A-9DB1-4237-B3EE-BB2008E1B114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27FDFE3-6358-43E3-9555-6158C1A66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spectacularnwt.com/sites/default/files/arctic-wildlife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hyperlink" Target="http://www.pomorland.travel/upload/iblock/85a/85ae1714493e21a13e753194682715ed.jpg" TargetMode="Externa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nao24.ru/media/cache/44/46/44464f421a1334ad9bc20183caae1956.jpg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poseidonexpeditions.ru/uploads/programs/r5_vy6wCcrRo32MLe7TfEQo0Q47eStQ-.jpg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poseidonexpeditions.ru/uploads/activites/peR4KK5HFueKfi_7RBsTzr0LkGIR6WVK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rikol.ru/wp-content/gallery/january-2010/arctic-10.jpg" TargetMode="External"/><Relationship Id="rId13" Type="http://schemas.openxmlformats.org/officeDocument/2006/relationships/hyperlink" Target="http://animalreader.ru/wp-content/uploads/2015/10/belospinnyj-albatros-odna-iz-samyh-krupnyh-ptic-mira-animal-reader.-ru-001.jpg" TargetMode="External"/><Relationship Id="rId18" Type="http://schemas.openxmlformats.org/officeDocument/2006/relationships/hyperlink" Target="http://russiancouncil.ru/common/upload/arlec0.jpg" TargetMode="External"/><Relationship Id="rId3" Type="http://schemas.openxmlformats.org/officeDocument/2006/relationships/hyperlink" Target="http://news.wow.ua/img/forall/a/391/89.jpg" TargetMode="External"/><Relationship Id="rId21" Type="http://schemas.openxmlformats.org/officeDocument/2006/relationships/hyperlink" Target="http://poseidonexpeditions.ru/uploads/activites/peR4KK5HFueKfi_7RBsTzr0LkGIR6WVK.jpg" TargetMode="External"/><Relationship Id="rId7" Type="http://schemas.openxmlformats.org/officeDocument/2006/relationships/hyperlink" Target="http://f15.ifotki.info/org/a3c2eabd0b4e00d97609f0f53ea9f3e45053ef169568111.jpg" TargetMode="External"/><Relationship Id="rId12" Type="http://schemas.openxmlformats.org/officeDocument/2006/relationships/hyperlink" Target="http://www.andrewjonesphotography.com/graphics/antarctica_albatross_s.jpg" TargetMode="External"/><Relationship Id="rId17" Type="http://schemas.openxmlformats.org/officeDocument/2006/relationships/hyperlink" Target="http://www.vsesovetnik.ru/wp-content/uploads/2015/08/arct3-860x490.jpg" TargetMode="External"/><Relationship Id="rId2" Type="http://schemas.openxmlformats.org/officeDocument/2006/relationships/hyperlink" Target="http://spectacularnwt.com/sites/default/files/arctic-wildlife.jpg" TargetMode="External"/><Relationship Id="rId16" Type="http://schemas.openxmlformats.org/officeDocument/2006/relationships/hyperlink" Target="http://islandlife.ru/uploads/gallery/main/7/krasnie-mhi-champ.jpg" TargetMode="External"/><Relationship Id="rId20" Type="http://schemas.openxmlformats.org/officeDocument/2006/relationships/hyperlink" Target="http://nao24.ru/media/cache/44/46/44464f421a1334ad9bc20183caae1956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media1.onf.ca/medias/nfb_tube/thumbs_large/2013/Les-seigneurs-de-l-Arctique_51464_LG_1.jpg" TargetMode="External"/><Relationship Id="rId11" Type="http://schemas.openxmlformats.org/officeDocument/2006/relationships/hyperlink" Target="http://old_site.petshealth.ru/upload/iblock/70a/70aad0b47c19b52ff3eed536a543c" TargetMode="External"/><Relationship Id="rId5" Type="http://schemas.openxmlformats.org/officeDocument/2006/relationships/hyperlink" Target="http://www.ridus.ru/images/2015/8/4/315538/5a1a08459f.png" TargetMode="External"/><Relationship Id="rId15" Type="http://schemas.openxmlformats.org/officeDocument/2006/relationships/hyperlink" Target="http://img-fotki.yandex.ru/get/3100/161689537.1a4/0_15eac8_5b7c1b24_orig" TargetMode="External"/><Relationship Id="rId10" Type="http://schemas.openxmlformats.org/officeDocument/2006/relationships/hyperlink" Target="http://samlib.ru/img/h/hagen_a/lemmingidoc/tunturisopuli_lemmus_lemmus" TargetMode="External"/><Relationship Id="rId19" Type="http://schemas.openxmlformats.org/officeDocument/2006/relationships/hyperlink" Target="http://fs00.infourok.ru/images/doc/212/241139/img2.jpg" TargetMode="External"/><Relationship Id="rId4" Type="http://schemas.openxmlformats.org/officeDocument/2006/relationships/hyperlink" Target="http://www.fonstola.ru/download.php?file=201310/1920x1200/fonstola.ru" TargetMode="External"/><Relationship Id="rId9" Type="http://schemas.openxmlformats.org/officeDocument/2006/relationships/hyperlink" Target="https://tce-live2.s3.amazonaws.com/media/media/3a709b78-b386-493f-a455-f16fe201283d.jpg" TargetMode="External"/><Relationship Id="rId14" Type="http://schemas.openxmlformats.org/officeDocument/2006/relationships/hyperlink" Target="http://survincity.com/wp-content/uploads/images/907668281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fonstola.ru/download.php?file=201310/1920x1200/fonstola.ru-127101.jpg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ridus.ru/images/2015/8/4/315538/5a1a08459f.png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hyperlink" Target="http://media1.onf.ca/medias/nfb_tube/thumbs_large/2013/Les-seigneurs-de-l-Arctique_51464_LG_1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news.bbcimg.co.uk/media/images/61355000/jpg/_61355338_d19a5cff-f199-422b-8b38-a4ac40676b9b.jpg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://f15.ifotki.info/org/a3c2eabd0b4e00d97609f0f53ea9f3e45053ef169568111.jpg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cdn.allwallpaper.in/wallpapers/2400x1350/11630/polar-fox-2400x1350-wallpaper.jpg" TargetMode="External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hyperlink" Target="http://www.prikol.ru/wp-content/gallery/january-2010/arctic-10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samlib.ru/img/h/hagen_a/lemmingidoc/tunturisopuli_lemmus_lemmus.jpg" TargetMode="External"/><Relationship Id="rId11" Type="http://schemas.openxmlformats.org/officeDocument/2006/relationships/image" Target="../media/image15.jpeg"/><Relationship Id="rId5" Type="http://schemas.openxmlformats.org/officeDocument/2006/relationships/image" Target="../media/image12.jpeg"/><Relationship Id="rId10" Type="http://schemas.openxmlformats.org/officeDocument/2006/relationships/hyperlink" Target="http://old_site.petshealth.ru/upload/iblock/70a/70aad0b47c19b52ff3eed536a543ce73.jpg" TargetMode="External"/><Relationship Id="rId4" Type="http://schemas.openxmlformats.org/officeDocument/2006/relationships/hyperlink" Target="https://tce-live2.s3.amazonaws.com/media/media/3a709b78-b386-493f-a455-f16fe201283d.jpg" TargetMode="External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hyperlink" Target="http://www.andrewjonesphotography.com/graphics/antarctica_albatross_s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nimalreader.ru/wp-content/uploads/2015/10/belospinnyj-albatros-odna-iz-samyh-krupnyh-ptic-mira-animal-reader.-ru-001.jpg" TargetMode="External"/><Relationship Id="rId5" Type="http://schemas.openxmlformats.org/officeDocument/2006/relationships/image" Target="../media/image17.jpeg"/><Relationship Id="rId4" Type="http://schemas.openxmlformats.org/officeDocument/2006/relationships/hyperlink" Target="http://fotoham.ru/img/picture/Apr/07/107567880478821864b6a951b96d4e9d/5.jpg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islandlife.ru/uploads/gallery/main/7/krasnie-mhi-champ.jpg" TargetMode="External"/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2" Type="http://schemas.openxmlformats.org/officeDocument/2006/relationships/hyperlink" Target="http://survincity.com/wp-content/uploads/images/90766828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-fotki.yandex.ru/get/3100/161689537.1a4/0_15eac8_5b7c1b24_orig" TargetMode="External"/><Relationship Id="rId5" Type="http://schemas.openxmlformats.org/officeDocument/2006/relationships/image" Target="../media/image20.jpeg"/><Relationship Id="rId4" Type="http://schemas.openxmlformats.org/officeDocument/2006/relationships/hyperlink" Target="http://www.activ-tour.com/Media/Material/15739426993.jpg" TargetMode="External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5.jpeg"/><Relationship Id="rId2" Type="http://schemas.openxmlformats.org/officeDocument/2006/relationships/hyperlink" Target="http://&#1074;&#1086;&#1077;&#1085;&#1085;&#1099;&#1081;-&#1087;&#1077;&#1085;&#1089;&#1080;&#1086;&#1085;&#1077;&#1088;.&#1088;&#1092;/uploads/posts/2013-10/1380698444_big_1255328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russiancouncil.ru/common/upload/arlec0.jpg" TargetMode="External"/><Relationship Id="rId5" Type="http://schemas.openxmlformats.org/officeDocument/2006/relationships/image" Target="../media/image24.jpeg"/><Relationship Id="rId4" Type="http://schemas.openxmlformats.org/officeDocument/2006/relationships/hyperlink" Target="http://www.vsesovetnik.ru/wp-content/uploads/2015/08/arct3-860x490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fs00.infourok.ru/images/doc/212/241139/img2.jpg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000108"/>
            <a:ext cx="8229600" cy="2200292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0070C0"/>
                </a:solidFill>
              </a:rPr>
              <a:t>АРКТИКА – ФАСАД РОССИИ</a:t>
            </a:r>
            <a:endParaRPr lang="ru-RU" sz="60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6000768"/>
            <a:ext cx="8715436" cy="64294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Николаенко Виктория Викторовна, учитель биологии и географии МОУ «Мартыновская школа» Джанкойского района Республики Крым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3314" name="Picture 2" descr="http://spectacularnwt.com/sites/default/files/arctic-wildlif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143248"/>
            <a:ext cx="8512966" cy="2773062"/>
          </a:xfrm>
          <a:prstGeom prst="rect">
            <a:avLst/>
          </a:prstGeom>
          <a:noFill/>
        </p:spPr>
      </p:pic>
      <p:pic>
        <p:nvPicPr>
          <p:cNvPr id="13316" name="Picture 4" descr="http://news.wow.ua/img/forall/a/391/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71414"/>
            <a:ext cx="1357322" cy="1357323"/>
          </a:xfrm>
          <a:prstGeom prst="rect">
            <a:avLst/>
          </a:prstGeom>
          <a:noFill/>
        </p:spPr>
      </p:pic>
      <p:pic>
        <p:nvPicPr>
          <p:cNvPr id="4" name="Picture 2" descr="http://www.pomorland.travel/upload/iblock/85a/85ae1714493e21a13e753194682715ed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16" y="142852"/>
            <a:ext cx="1885908" cy="1257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Дрейфующие станции в Арктике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3554" name="Picture 2" descr="http://nao24.ru/media/cache/44/46/44464f421a1334ad9bc20183caae195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428736"/>
            <a:ext cx="7885217" cy="52593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8292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02 по 13 августа 2016г –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IX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российская молодежная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экспедиция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u="sng" dirty="0" smtClean="0">
                <a:solidFill>
                  <a:schemeClr val="accent3">
                    <a:lumMod val="50000"/>
                  </a:schemeClr>
                </a:solidFill>
              </a:rPr>
              <a:t>«На лыжах к Северному полюсу!»</a:t>
            </a:r>
            <a:endParaRPr lang="ru-RU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4578" name="Picture 2" descr="http://poseidonexpeditions.ru/uploads/programs/r5_vy6wCcrRo32MLe7TfEQo0Q47eStQ-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3214686"/>
            <a:ext cx="5286375" cy="3524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6242" y="500042"/>
            <a:ext cx="485152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ВИКТОРИНА 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357298"/>
            <a:ext cx="828680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«Знаешь ли ты АРКТИКУ?»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5602" name="Picture 2" descr="Фотография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3357562"/>
            <a:ext cx="4857747" cy="32384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58" y="3071810"/>
            <a:ext cx="8429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http://cognita.ru/arctic</a:t>
            </a:r>
            <a:r>
              <a:rPr lang="ru-RU" sz="4800" dirty="0" smtClean="0">
                <a:solidFill>
                  <a:schemeClr val="bg1"/>
                </a:solidFill>
              </a:rPr>
              <a:t>.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214290"/>
            <a:ext cx="8501122" cy="635798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Ссылки на изображения:</a:t>
            </a:r>
            <a:br>
              <a:rPr lang="ru-RU" dirty="0" smtClean="0"/>
            </a:br>
            <a:r>
              <a:rPr lang="ru-RU" sz="2400" dirty="0" smtClean="0">
                <a:latin typeface="+mn-lt"/>
              </a:rPr>
              <a:t>1</a:t>
            </a:r>
            <a:r>
              <a:rPr lang="ru-RU" sz="1800" dirty="0" smtClean="0">
                <a:latin typeface="+mn-lt"/>
              </a:rPr>
              <a:t>.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smtClean="0">
                <a:latin typeface="+mn-lt"/>
                <a:hlinkClick r:id="rId2"/>
              </a:rPr>
              <a:t>http://spectacularnwt.com/sites/default/files/arctic-wildlife.jpg</a:t>
            </a: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>2. </a:t>
            </a:r>
            <a:r>
              <a:rPr lang="en-US" sz="1800" dirty="0" smtClean="0">
                <a:latin typeface="+mn-lt"/>
                <a:hlinkClick r:id="rId3"/>
              </a:rPr>
              <a:t>http://news.wow.ua/img/forall/a/391/89.jpg</a:t>
            </a: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>3. </a:t>
            </a:r>
            <a:r>
              <a:rPr lang="en-US" sz="1800" dirty="0" smtClean="0">
                <a:latin typeface="+mn-lt"/>
                <a:hlinkClick r:id="rId4"/>
              </a:rPr>
              <a:t>http://www.fonstola.ru/download.php?file=201310/1920x1200/fonstola.ru</a:t>
            </a: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>4. </a:t>
            </a:r>
            <a:r>
              <a:rPr lang="en-US" sz="1800" dirty="0" smtClean="0">
                <a:latin typeface="+mn-lt"/>
                <a:hlinkClick r:id="rId5"/>
              </a:rPr>
              <a:t>http://www.ridus.ru/images/2015/8/4/315538/5a1a08459f.png</a:t>
            </a: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>5. </a:t>
            </a:r>
            <a:r>
              <a:rPr lang="en-US" sz="1800" dirty="0" smtClean="0">
                <a:latin typeface="+mn-lt"/>
                <a:hlinkClick r:id="rId6"/>
              </a:rPr>
              <a:t>http://media1.onf.ca/medias/nfb_tube/thumbs_large/2013/Les-seigneurs-de-l-Arctique_51464_LG_1.jpg</a:t>
            </a: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>6. </a:t>
            </a:r>
            <a:r>
              <a:rPr lang="en-US" sz="1800" dirty="0" smtClean="0">
                <a:latin typeface="+mn-lt"/>
                <a:hlinkClick r:id="rId7"/>
              </a:rPr>
              <a:t>http://f15.ifotki.info/org/a3c2eabd0b4e00d97609f0f53ea9f3e45053ef169568111.jpg</a:t>
            </a: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>7. </a:t>
            </a:r>
            <a:r>
              <a:rPr lang="en-US" sz="1800" dirty="0" smtClean="0">
                <a:latin typeface="+mn-lt"/>
                <a:hlinkClick r:id="rId8"/>
              </a:rPr>
              <a:t>http://www.prikol.ru/wp-content/gallery/january-2010/arctic-10.jpg</a:t>
            </a: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>8. </a:t>
            </a:r>
            <a:r>
              <a:rPr lang="en-US" sz="1800" dirty="0" smtClean="0">
                <a:latin typeface="+mn-lt"/>
                <a:hlinkClick r:id="rId9"/>
              </a:rPr>
              <a:t>https://tce-live2.s3.amazonaws.com/media/media/3a709b78-b386-493f-a455-f16fe201283d.jpg</a:t>
            </a: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>9. </a:t>
            </a:r>
            <a:r>
              <a:rPr lang="en-US" sz="1800" dirty="0" smtClean="0">
                <a:latin typeface="+mn-lt"/>
                <a:hlinkClick r:id="rId10"/>
              </a:rPr>
              <a:t>http://samlib.ru/img/h/hagen_a/lemmingidoc/tunturisopuli_lemmus_lemmus</a:t>
            </a: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>10. </a:t>
            </a:r>
            <a:r>
              <a:rPr lang="en-US" sz="1800" dirty="0" smtClean="0">
                <a:latin typeface="+mn-lt"/>
                <a:hlinkClick r:id="rId11"/>
              </a:rPr>
              <a:t>http://old_site.petshealth.ru/upload/iblock/70a/70aad0b47c19b52ff3eed536a543c</a:t>
            </a: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>11. </a:t>
            </a:r>
            <a:r>
              <a:rPr lang="en-US" sz="1800" dirty="0" smtClean="0">
                <a:latin typeface="+mn-lt"/>
                <a:hlinkClick r:id="rId12"/>
              </a:rPr>
              <a:t>http://www.andrewjonesphotography.com/graphics/antarctica_albatross_s.jpg</a:t>
            </a: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>12. </a:t>
            </a:r>
            <a:r>
              <a:rPr lang="en-US" sz="1800" dirty="0" smtClean="0">
                <a:latin typeface="+mn-lt"/>
                <a:hlinkClick r:id="rId13"/>
              </a:rPr>
              <a:t>http://animalreader.ru/wp-content/uploads/2015/10/belospinnyj-albatros-odna-iz-samyh-krupnyh-ptic-mira-animal-reader.-ru-001.jpg</a:t>
            </a: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>13. </a:t>
            </a:r>
            <a:r>
              <a:rPr lang="en-US" sz="1800" dirty="0" smtClean="0">
                <a:latin typeface="+mn-lt"/>
                <a:hlinkClick r:id="rId14"/>
              </a:rPr>
              <a:t>http://survincity.com/wp-content/uploads/images/907668281.jpg</a:t>
            </a: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>14. </a:t>
            </a:r>
            <a:r>
              <a:rPr lang="en-US" sz="1800" dirty="0" smtClean="0">
                <a:latin typeface="+mn-lt"/>
                <a:hlinkClick r:id="rId15"/>
              </a:rPr>
              <a:t>http://img-fotki.yandex.ru/get/3100/161689537.1a4/0_15eac8_5b7c1b24_orig</a:t>
            </a: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>15. </a:t>
            </a:r>
            <a:r>
              <a:rPr lang="en-US" sz="1800" dirty="0" smtClean="0">
                <a:latin typeface="+mn-lt"/>
                <a:hlinkClick r:id="rId16"/>
              </a:rPr>
              <a:t>http://islandlife.ru/uploads/gallery/main/7/krasnie-mhi-champ.jpg</a:t>
            </a: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>16.</a:t>
            </a:r>
            <a:r>
              <a:rPr lang="en-US" sz="1800" dirty="0" smtClean="0">
                <a:latin typeface="+mn-lt"/>
                <a:hlinkClick r:id="rId17"/>
              </a:rPr>
              <a:t>http://www.vsesovetnik.ru/wp-content/uploads/2015/08/arct3-860x490.jpg</a:t>
            </a: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>17. </a:t>
            </a:r>
            <a:r>
              <a:rPr lang="en-US" sz="1800" dirty="0" smtClean="0">
                <a:latin typeface="+mn-lt"/>
                <a:hlinkClick r:id="rId18"/>
              </a:rPr>
              <a:t>http://russiancouncil.ru/common/upload/arlec0.jpg</a:t>
            </a: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>18. </a:t>
            </a:r>
            <a:r>
              <a:rPr lang="en-US" sz="1800" dirty="0" smtClean="0">
                <a:latin typeface="+mn-lt"/>
                <a:hlinkClick r:id="rId19"/>
              </a:rPr>
              <a:t>http://fs00.infourok.ru/images/doc/212/241139/img2.jpg</a:t>
            </a: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>19, </a:t>
            </a:r>
            <a:r>
              <a:rPr lang="en-US" sz="1800" dirty="0" smtClean="0">
                <a:latin typeface="+mn-lt"/>
                <a:hlinkClick r:id="rId20"/>
              </a:rPr>
              <a:t>http://nao24.ru/media/cache/44/46/44464f421a1334ad9bc20183caae1956.jpg</a:t>
            </a: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>20. </a:t>
            </a:r>
            <a:r>
              <a:rPr lang="en-US" sz="1800" dirty="0" smtClean="0">
                <a:latin typeface="+mn-lt"/>
                <a:hlinkClick r:id="rId21"/>
              </a:rPr>
              <a:t>http://poseidonexpeditions.ru/uploads/activites/peR4KK5HFueKfi_7RBsTzr0LkGIR6WVK.jpg</a:t>
            </a: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143380"/>
            <a:ext cx="8229600" cy="2500330"/>
          </a:xfrm>
        </p:spPr>
        <p:txBody>
          <a:bodyPr>
            <a:normAutofit fontScale="90000"/>
          </a:bodyPr>
          <a:lstStyle/>
          <a:p>
            <a:r>
              <a:rPr lang="ru-RU" sz="2400" dirty="0" err="1" smtClean="0">
                <a:solidFill>
                  <a:schemeClr val="bg1"/>
                </a:solidFill>
              </a:rPr>
              <a:t>А́рктика</a:t>
            </a:r>
            <a:r>
              <a:rPr lang="ru-RU" sz="2400" dirty="0" smtClean="0">
                <a:solidFill>
                  <a:schemeClr val="bg1"/>
                </a:solidFill>
              </a:rPr>
              <a:t> (греч. — «медведь» (по созвездию Большая  Медведица) — единый физико-географический район Земли, примыкающий к Северному полюсу и включающий окраины материков Евразии и Северной Америки, почти весь Северный Ледовитый океан с островами (кроме прибрежных островов Норвегии), а также прилегающие части Атлантического и Тихого океанов. 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5362" name="Picture 2" descr="http://www.fonstola.ru/download.php?file=201310/1920x1200/fonstola.ru-12710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71414"/>
            <a:ext cx="8715436" cy="3946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 fontScale="90000"/>
          </a:bodyPr>
          <a:lstStyle/>
          <a:p>
            <a:pPr lvl="0"/>
            <a:r>
              <a:rPr lang="ru-RU" sz="2700" dirty="0" smtClean="0">
                <a:solidFill>
                  <a:schemeClr val="bg1"/>
                </a:solidFill>
                <a:latin typeface="+mn-lt"/>
              </a:rPr>
              <a:t>По особенностям рельефа в Арктике выделяют: шельф с островами материкового происхождения и прилегающими окраинами материков и Арктический бассейн.  </a:t>
            </a:r>
            <a:br>
              <a:rPr lang="ru-RU" sz="2700" dirty="0" smtClean="0">
                <a:solidFill>
                  <a:schemeClr val="bg1"/>
                </a:solidFill>
                <a:latin typeface="+mn-lt"/>
              </a:rPr>
            </a:br>
            <a:r>
              <a:rPr lang="ru-RU" sz="2700" dirty="0" smtClean="0">
                <a:solidFill>
                  <a:schemeClr val="bg1"/>
                </a:solidFill>
                <a:latin typeface="+mn-lt"/>
              </a:rPr>
              <a:t> </a:t>
            </a:r>
            <a:endParaRPr lang="ru-RU" dirty="0"/>
          </a:p>
        </p:txBody>
      </p:sp>
      <p:pic>
        <p:nvPicPr>
          <p:cNvPr id="16388" name="Picture 4" descr="http://www.ridus.ru/images/2015/8/4/315538/5a1a08459f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9" y="1769029"/>
            <a:ext cx="8358246" cy="49779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Природные условия Арктики очень суровые.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7412" name="Picture 4" descr="http://media1.onf.ca/medias/nfb_tube/thumbs_large/2013/Les-seigneurs-de-l-Arctique_51464_LG_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500174"/>
            <a:ext cx="5991220" cy="3370062"/>
          </a:xfrm>
          <a:prstGeom prst="rect">
            <a:avLst/>
          </a:prstGeom>
          <a:noFill/>
        </p:spPr>
      </p:pic>
      <p:pic>
        <p:nvPicPr>
          <p:cNvPr id="17414" name="Picture 6" descr="http://f15.ifotki.info/org/a3c2eabd0b4e00d97609f0f53ea9f3e45053ef16956811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4000504"/>
            <a:ext cx="4074957" cy="2709847"/>
          </a:xfrm>
          <a:prstGeom prst="rect">
            <a:avLst/>
          </a:prstGeom>
          <a:noFill/>
        </p:spPr>
      </p:pic>
      <p:pic>
        <p:nvPicPr>
          <p:cNvPr id="17416" name="Picture 8" descr="http://news.bbcimg.co.uk/media/images/61355000/jpg/_61355338_d19a5cff-f199-422b-8b38-a4ac40676b9b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0100" y="5000636"/>
            <a:ext cx="3014642" cy="1695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Животные Арктики</a:t>
            </a:r>
            <a:endParaRPr lang="ru-RU" sz="480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8434" name="Picture 2" descr="http://www.prikol.ru/wp-content/gallery/january-2010/arctic-1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1000108"/>
            <a:ext cx="4714848" cy="3143232"/>
          </a:xfrm>
          <a:prstGeom prst="rect">
            <a:avLst/>
          </a:prstGeom>
          <a:noFill/>
        </p:spPr>
      </p:pic>
      <p:pic>
        <p:nvPicPr>
          <p:cNvPr id="18436" name="Picture 4" descr="https://tce-live2.s3.amazonaws.com/media/media/3a709b78-b386-493f-a455-f16fe201283d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3650148"/>
            <a:ext cx="5642659" cy="3065000"/>
          </a:xfrm>
          <a:prstGeom prst="rect">
            <a:avLst/>
          </a:prstGeom>
          <a:noFill/>
        </p:spPr>
      </p:pic>
      <p:pic>
        <p:nvPicPr>
          <p:cNvPr id="18438" name="Picture 6" descr="http://samlib.ru/img/h/hagen_a/lemmingidoc/tunturisopuli_lemmus_lemmus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1000108"/>
            <a:ext cx="3357586" cy="2654060"/>
          </a:xfrm>
          <a:prstGeom prst="rect">
            <a:avLst/>
          </a:prstGeom>
          <a:noFill/>
        </p:spPr>
      </p:pic>
      <p:pic>
        <p:nvPicPr>
          <p:cNvPr id="18440" name="Picture 8" descr="http://cdn.allwallpaper.in/wallpapers/2400x1350/11630/polar-fox-2400x1350-wallpaper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5720" y="3714752"/>
            <a:ext cx="2921020" cy="1643074"/>
          </a:xfrm>
          <a:prstGeom prst="rect">
            <a:avLst/>
          </a:prstGeom>
          <a:noFill/>
        </p:spPr>
      </p:pic>
      <p:pic>
        <p:nvPicPr>
          <p:cNvPr id="18442" name="Picture 10" descr="http://old_site.petshealth.ru/upload/iblock/70a/70aad0b47c19b52ff3eed536a543ce73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4348" y="5143512"/>
            <a:ext cx="2008131" cy="160650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14348" y="4929198"/>
            <a:ext cx="2428892" cy="2857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Песец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3286124"/>
            <a:ext cx="2428892" cy="2857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Лемминг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00430" y="6357958"/>
            <a:ext cx="2428892" cy="2857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Овцебык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81722" y="3509962"/>
            <a:ext cx="2428892" cy="2857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Белый медведь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2910" y="6500834"/>
            <a:ext cx="2428892" cy="2857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Полярная сова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andrewjonesphotography.com/graphics/antarctica_albatross_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1000108"/>
            <a:ext cx="5486400" cy="35433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214290"/>
            <a:ext cx="8572560" cy="7143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Альбатрос</a:t>
            </a:r>
            <a:r>
              <a:rPr lang="ru-RU" sz="2400" dirty="0" smtClean="0">
                <a:solidFill>
                  <a:schemeClr val="bg1"/>
                </a:solidFill>
              </a:rPr>
              <a:t> – странствующая птица, имеет самый большой размах крыльев – 363 см.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9460" name="Picture 4" descr="http://fotoham.ru/img/picture/Apr/07/107567880478821864b6a951b96d4e9d/5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3857628"/>
            <a:ext cx="4003949" cy="2773227"/>
          </a:xfrm>
          <a:prstGeom prst="rect">
            <a:avLst/>
          </a:prstGeom>
          <a:noFill/>
        </p:spPr>
      </p:pic>
      <p:pic>
        <p:nvPicPr>
          <p:cNvPr id="19462" name="Picture 6" descr="http://animalreader.ru/wp-content/uploads/2015/10/belospinnyj-albatros-odna-iz-samyh-krupnyh-ptic-mira-animal-reader.-ru-001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98" y="3786190"/>
            <a:ext cx="2726367" cy="29379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survincity.com/wp-content/uploads/images/90766828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14290"/>
            <a:ext cx="5210732" cy="2952749"/>
          </a:xfrm>
          <a:prstGeom prst="rect">
            <a:avLst/>
          </a:prstGeom>
          <a:noFill/>
        </p:spPr>
      </p:pic>
      <p:pic>
        <p:nvPicPr>
          <p:cNvPr id="20484" name="Picture 4" descr="http://www.activ-tour.com/Media/Material/15739426993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357166"/>
            <a:ext cx="3667108" cy="2750331"/>
          </a:xfrm>
          <a:prstGeom prst="rect">
            <a:avLst/>
          </a:prstGeom>
          <a:noFill/>
        </p:spPr>
      </p:pic>
      <p:pic>
        <p:nvPicPr>
          <p:cNvPr id="20486" name="Picture 6" descr="http://img-fotki.yandex.ru/get/3100/161689537.1a4/0_15eac8_5b7c1b24_ori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3214686"/>
            <a:ext cx="3819521" cy="3496394"/>
          </a:xfrm>
          <a:prstGeom prst="rect">
            <a:avLst/>
          </a:prstGeom>
          <a:noFill/>
        </p:spPr>
      </p:pic>
      <p:pic>
        <p:nvPicPr>
          <p:cNvPr id="20488" name="Picture 8" descr="http://islandlife.ru/uploads/gallery/main/7/krasnie-mhi-champ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43372" y="3357562"/>
            <a:ext cx="4834113" cy="321468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00100" y="2857496"/>
            <a:ext cx="3429024" cy="2857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Морской заяц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6357958"/>
            <a:ext cx="3429024" cy="2857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Полярный мак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43372" y="6286520"/>
            <a:ext cx="3429024" cy="2857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Царство мхов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29256" y="2857496"/>
            <a:ext cx="3429024" cy="2857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Северные олени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РЕСУРСЫ АРКТИКИ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1506" name="Picture 2" descr="http://xn----ctbjbare5aadbdikvl8n.xn--p1ai/uploads/posts/2013-10/1380698444_big_125532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285860"/>
            <a:ext cx="3711212" cy="2790833"/>
          </a:xfrm>
          <a:prstGeom prst="rect">
            <a:avLst/>
          </a:prstGeom>
          <a:noFill/>
        </p:spPr>
      </p:pic>
      <p:pic>
        <p:nvPicPr>
          <p:cNvPr id="21508" name="Picture 4" descr="http://www.vsesovetnik.ru/wp-content/uploads/2015/08/arct3-860x49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3929066"/>
            <a:ext cx="5572164" cy="2857520"/>
          </a:xfrm>
          <a:prstGeom prst="rect">
            <a:avLst/>
          </a:prstGeom>
          <a:noFill/>
        </p:spPr>
      </p:pic>
      <p:pic>
        <p:nvPicPr>
          <p:cNvPr id="21512" name="Picture 8" descr="http://russiancouncil.ru/common/upload/arlec0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00496" y="1285860"/>
            <a:ext cx="4929222" cy="26441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Исследование Арктики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050" name="Picture 2" descr="http://fs00.infourok.ru/images/doc/212/241139/img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928670"/>
            <a:ext cx="8715436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">
      <a:dk1>
        <a:sysClr val="windowText" lastClr="000000"/>
      </a:dk1>
      <a:lt1>
        <a:sysClr val="window" lastClr="FFFFFF"/>
      </a:lt1>
      <a:dk2>
        <a:srgbClr val="00B0F0"/>
      </a:dk2>
      <a:lt2>
        <a:srgbClr val="0070C0"/>
      </a:lt2>
      <a:accent1>
        <a:srgbClr val="E2AFD8"/>
      </a:accent1>
      <a:accent2>
        <a:srgbClr val="FFFF00"/>
      </a:accent2>
      <a:accent3>
        <a:srgbClr val="DE6C36"/>
      </a:accent3>
      <a:accent4>
        <a:srgbClr val="F9B639"/>
      </a:accent4>
      <a:accent5>
        <a:srgbClr val="CF6DA4"/>
      </a:accent5>
      <a:accent6>
        <a:srgbClr val="00B050"/>
      </a:accent6>
      <a:hlink>
        <a:srgbClr val="00B0F0"/>
      </a:hlink>
      <a:folHlink>
        <a:srgbClr val="D487C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137</TotalTime>
  <Words>112</Words>
  <Application>Microsoft Office PowerPoint</Application>
  <PresentationFormat>Экран (4:3)</PresentationFormat>
  <Paragraphs>24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АРКТИКА – ФАСАД РОССИИ</vt:lpstr>
      <vt:lpstr>А́рктика (греч. — «медведь» (по созвездию Большая  Медведица) — единый физико-географический район Земли, примыкающий к Северному полюсу и включающий окраины материков Евразии и Северной Америки, почти весь Северный Ледовитый океан с островами (кроме прибрежных островов Норвегии), а также прилегающие части Атлантического и Тихого океанов. </vt:lpstr>
      <vt:lpstr>По особенностям рельефа в Арктике выделяют: шельф с островами материкового происхождения и прилегающими окраинами материков и Арктический бассейн.    </vt:lpstr>
      <vt:lpstr>Природные условия Арктики очень суровые.</vt:lpstr>
      <vt:lpstr>Животные Арктики</vt:lpstr>
      <vt:lpstr>Слайд 6</vt:lpstr>
      <vt:lpstr>Слайд 7</vt:lpstr>
      <vt:lpstr>РЕСУРСЫ АРКТИКИ</vt:lpstr>
      <vt:lpstr>Исследование Арктики</vt:lpstr>
      <vt:lpstr>Дрейфующие станции в Арктике</vt:lpstr>
      <vt:lpstr>02 по 13 августа 2016г – IX российская молодежная  экспедиция  «На лыжах к Северному полюсу!»</vt:lpstr>
      <vt:lpstr>Слайд 12</vt:lpstr>
      <vt:lpstr>Ссылки на изображения: 1. http://spectacularnwt.com/sites/default/files/arctic-wildlife.jpg 2. http://news.wow.ua/img/forall/a/391/89.jpg 3. http://www.fonstola.ru/download.php?file=201310/1920x1200/fonstola.ru 4. http://www.ridus.ru/images/2015/8/4/315538/5a1a08459f.png 5. http://media1.onf.ca/medias/nfb_tube/thumbs_large/2013/Les-seigneurs-de-l-Arctique_51464_LG_1.jpg 6. http://f15.ifotki.info/org/a3c2eabd0b4e00d97609f0f53ea9f3e45053ef169568111.jpg 7. http://www.prikol.ru/wp-content/gallery/january-2010/arctic-10.jpg 8. https://tce-live2.s3.amazonaws.com/media/media/3a709b78-b386-493f-a455-f16fe201283d.jpg 9. http://samlib.ru/img/h/hagen_a/lemmingidoc/tunturisopuli_lemmus_lemmus 10. http://old_site.petshealth.ru/upload/iblock/70a/70aad0b47c19b52ff3eed536a543c 11. http://www.andrewjonesphotography.com/graphics/antarctica_albatross_s.jpg 12. http://animalreader.ru/wp-content/uploads/2015/10/belospinnyj-albatros-odna-iz-samyh-krupnyh-ptic-mira-animal-reader.-ru-001.jpg 13. http://survincity.com/wp-content/uploads/images/907668281.jpg 14. http://img-fotki.yandex.ru/get/3100/161689537.1a4/0_15eac8_5b7c1b24_orig 15. http://islandlife.ru/uploads/gallery/main/7/krasnie-mhi-champ.jpg 16.http://www.vsesovetnik.ru/wp-content/uploads/2015/08/arct3-860x490.jpg 17. http://russiancouncil.ru/common/upload/arlec0.jpg 18. http://fs00.infourok.ru/images/doc/212/241139/img2.jpg 19, http://nao24.ru/media/cache/44/46/44464f421a1334ad9bc20183caae1956.jpg 20. http://poseidonexpeditions.ru/uploads/activites/peR4KK5HFueKfi_7RBsTzr0LkGIR6WVK.jpg 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АРКТИКА – ФАСАД РОССИИ</dc:title>
  <dc:creator>Виктория</dc:creator>
  <cp:lastModifiedBy>Виктория</cp:lastModifiedBy>
  <cp:revision>16</cp:revision>
  <dcterms:created xsi:type="dcterms:W3CDTF">2016-02-14T05:59:22Z</dcterms:created>
  <dcterms:modified xsi:type="dcterms:W3CDTF">2016-02-14T08:37:14Z</dcterms:modified>
</cp:coreProperties>
</file>